
<file path=[Content_Types].xml><?xml version="1.0" encoding="utf-8"?>
<Types xmlns="http://schemas.openxmlformats.org/package/2006/content-types">
  <Default Extension="xml" ContentType="application/vnd.openxmlformats-officedocument.extended-properties+xml"/>
  <Default Extension="png" ContentType="image/png"/>
  <Default Extension="svg" ContentType="image/svg+xml"/>
  <Default Extension="fntdata" ContentType="application/x-fontdata"/>
  <Default Extension="rels" ContentType="application/vnd.openxmlformats-package.relationship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</Types>
</file>

<file path=_rels/.rels>&#65279;<?xml version="1.0" encoding="utf-8"?><Relationships xmlns="http://schemas.openxmlformats.org/package/2006/relationships"><Relationship Type="http://schemas.openxmlformats.org/officeDocument/2006/relationships/extended-properties" Target="/docProps/app.xml" Id="rId1" /><Relationship Type="http://schemas.openxmlformats.org/package/2006/relationships/metadata/core-properties" Target="/docProps/core.xml" Id="rId2" /><Relationship Type="http://schemas.openxmlformats.org/officeDocument/2006/relationships/officeDocument" Target="/ppt/presentation.xml" Id="rId3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Geist"/>
      <p:regular r:id="rId17"/>
    </p:embeddedFont>
    <p:embeddedFont>
      <p:font typeface="Geist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Relationship Type="http://schemas.openxmlformats.org/officeDocument/2006/relationships/slide" Target="/ppt/slides/slide1.xml" Id="rId2" /><Relationship Type="http://schemas.openxmlformats.org/officeDocument/2006/relationships/slide" Target="/ppt/slides/slide2.xml" Id="rId3" /><Relationship Type="http://schemas.openxmlformats.org/officeDocument/2006/relationships/slide" Target="/ppt/slides/slide3.xml" Id="rId4" /><Relationship Type="http://schemas.openxmlformats.org/officeDocument/2006/relationships/slide" Target="/ppt/slides/slide4.xml" Id="rId5" /><Relationship Type="http://schemas.openxmlformats.org/officeDocument/2006/relationships/slide" Target="/ppt/slides/slide5.xml" Id="rId6" /><Relationship Type="http://schemas.openxmlformats.org/officeDocument/2006/relationships/slide" Target="/ppt/slides/slide6.xml" Id="rId7" /><Relationship Type="http://schemas.openxmlformats.org/officeDocument/2006/relationships/slide" Target="/ppt/slides/slide7.xml" Id="rId8" /><Relationship Type="http://schemas.openxmlformats.org/officeDocument/2006/relationships/slide" Target="/ppt/slides/slide8.xml" Id="rId9" /><Relationship Type="http://schemas.openxmlformats.org/officeDocument/2006/relationships/slide" Target="/ppt/slides/slide9.xml" Id="rId10" /><Relationship Type="http://schemas.openxmlformats.org/officeDocument/2006/relationships/slide" Target="/ppt/slides/slide10.xml" Id="rId11" /><Relationship Type="http://schemas.openxmlformats.org/officeDocument/2006/relationships/notesMaster" Target="/ppt/notesMasters/notesMaster1.xml" Id="rId12" /><Relationship Type="http://schemas.openxmlformats.org/officeDocument/2006/relationships/presProps" Target="/ppt/presProps.xml" Id="rId13" /><Relationship Type="http://schemas.openxmlformats.org/officeDocument/2006/relationships/viewProps" Target="/ppt/viewProps.xml" Id="rId14" /><Relationship Type="http://schemas.openxmlformats.org/officeDocument/2006/relationships/theme" Target="/ppt/theme/theme1.xml" Id="rId15" /><Relationship Type="http://schemas.openxmlformats.org/officeDocument/2006/relationships/tableStyles" Target="/ppt/tableStyles.xml" Id="rId16" /><Relationship Type="http://schemas.openxmlformats.org/officeDocument/2006/relationships/font" Target="/ppt/fonts/font1.fntdata" Id="rId17" /><Relationship Type="http://schemas.openxmlformats.org/officeDocument/2006/relationships/font" Target="/ppt/fonts/font2.fntdata" Id="rId18" /></Relationships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5-1.png>
</file>

<file path=ppt/media/image-6-1.png>
</file>

<file path=ppt/media/image-6-2.png>
</file>

<file path=ppt/media/image-6-3.svg>
</file>

<file path=ppt/media/image-6-4.png>
</file>

<file path=ppt/media/image-6-5.png>
</file>

<file path=ppt/media/image-6-6.svg>
</file>

<file path=ppt/media/image-6-7.png>
</file>

<file path=ppt/media/image-6-8.png>
</file>

<file path=ppt/media/image-6-9.svg>
</file>

<file path=ppt/media/image-7-1.png>
</file>

<file path=ppt/media/image-8-1.png>
</file>

<file path=ppt/media/image-9-1.png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1.xml" Id="rId2" /></Relationships>
</file>

<file path=ppt/notesSlides/_rels/notesSlide10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10.xml" Id="rId2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2.xml" Id="rId2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3.xml" Id="rId2" /></Relationships>
</file>

<file path=ppt/notesSlides/_rels/notesSlide4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4.xml" Id="rId2" /></Relationships>
</file>

<file path=ppt/notesSlides/_rels/notesSlide5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5.xml" Id="rId2" /></Relationships>
</file>

<file path=ppt/notesSlides/_rels/notesSlide6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6.xml" Id="rId2" /></Relationships>
</file>

<file path=ppt/notesSlides/_rels/notesSlide7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7.xml" Id="rId2" /></Relationships>
</file>

<file path=ppt/notesSlides/_rels/notesSlide8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8.xml" Id="rId2" /></Relationships>
</file>

<file path=ppt/notesSlides/_rels/notesSlide9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9.xml" Id="rId2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0.xml.rels>&#65279;<?xml version="1.0" encoding="utf-8"?><Relationships xmlns="http://schemas.openxmlformats.org/package/2006/relationships"><Relationship Type="http://schemas.openxmlformats.org/officeDocument/2006/relationships/image" Target="/ppt/media/image-1010-1.png" Id="rId1" /><Relationship Type="http://schemas.openxmlformats.org/officeDocument/2006/relationships/image" Target="/ppt/media/image-1010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11.xml.rels>&#65279;<?xml version="1.0" encoding="utf-8"?><Relationships xmlns="http://schemas.openxmlformats.org/package/2006/relationships"><Relationship Type="http://schemas.openxmlformats.org/officeDocument/2006/relationships/image" Target="/ppt/media/image-1011-1.png" Id="rId1" /><Relationship Type="http://schemas.openxmlformats.org/officeDocument/2006/relationships/image" Target="/ppt/media/image-1011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image" Target="/ppt/media/image-1002-1.png" Id="rId1" /><Relationship Type="http://schemas.openxmlformats.org/officeDocument/2006/relationships/image" Target="/ppt/media/image-1002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3.xml.rels>&#65279;<?xml version="1.0" encoding="utf-8"?><Relationships xmlns="http://schemas.openxmlformats.org/package/2006/relationships"><Relationship Type="http://schemas.openxmlformats.org/officeDocument/2006/relationships/image" Target="/ppt/media/image-1003-1.png" Id="rId1" /><Relationship Type="http://schemas.openxmlformats.org/officeDocument/2006/relationships/image" Target="/ppt/media/image-1003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4.xml.rels>&#65279;<?xml version="1.0" encoding="utf-8"?><Relationships xmlns="http://schemas.openxmlformats.org/package/2006/relationships"><Relationship Type="http://schemas.openxmlformats.org/officeDocument/2006/relationships/image" Target="/ppt/media/image-1004-1.png" Id="rId1" /><Relationship Type="http://schemas.openxmlformats.org/officeDocument/2006/relationships/image" Target="/ppt/media/image-1004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5.xml.rels>&#65279;<?xml version="1.0" encoding="utf-8"?><Relationships xmlns="http://schemas.openxmlformats.org/package/2006/relationships"><Relationship Type="http://schemas.openxmlformats.org/officeDocument/2006/relationships/image" Target="/ppt/media/image-1005-1.png" Id="rId1" /><Relationship Type="http://schemas.openxmlformats.org/officeDocument/2006/relationships/image" Target="/ppt/media/image-1005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6.xml.rels>&#65279;<?xml version="1.0" encoding="utf-8"?><Relationships xmlns="http://schemas.openxmlformats.org/package/2006/relationships"><Relationship Type="http://schemas.openxmlformats.org/officeDocument/2006/relationships/image" Target="/ppt/media/image-1006-1.png" Id="rId1" /><Relationship Type="http://schemas.openxmlformats.org/officeDocument/2006/relationships/image" Target="/ppt/media/image-1006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7.xml.rels>&#65279;<?xml version="1.0" encoding="utf-8"?><Relationships xmlns="http://schemas.openxmlformats.org/package/2006/relationships"><Relationship Type="http://schemas.openxmlformats.org/officeDocument/2006/relationships/image" Target="/ppt/media/image-1007-1.png" Id="rId1" /><Relationship Type="http://schemas.openxmlformats.org/officeDocument/2006/relationships/image" Target="/ppt/media/image-1007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8.xml.rels>&#65279;<?xml version="1.0" encoding="utf-8"?><Relationships xmlns="http://schemas.openxmlformats.org/package/2006/relationships"><Relationship Type="http://schemas.openxmlformats.org/officeDocument/2006/relationships/image" Target="/ppt/media/image-1008-1.png" Id="rId1" /><Relationship Type="http://schemas.openxmlformats.org/officeDocument/2006/relationships/image" Target="/ppt/media/image-1008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9.xml.rels>&#65279;<?xml version="1.0" encoding="utf-8"?><Relationships xmlns="http://schemas.openxmlformats.org/package/2006/relationships"><Relationship Type="http://schemas.openxmlformats.org/officeDocument/2006/relationships/image" Target="/ppt/media/image-1009-1.png" Id="rId1" /><Relationship Type="http://schemas.openxmlformats.org/officeDocument/2006/relationships/image" Target="/ppt/media/image-1009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3.xml" Id="rId3" /><Relationship Type="http://schemas.openxmlformats.org/officeDocument/2006/relationships/slideLayout" Target="/ppt/slideLayouts/slideLayout4.xml" Id="rId4" /><Relationship Type="http://schemas.openxmlformats.org/officeDocument/2006/relationships/slideLayout" Target="/ppt/slideLayouts/slideLayout5.xml" Id="rId5" /><Relationship Type="http://schemas.openxmlformats.org/officeDocument/2006/relationships/slideLayout" Target="/ppt/slideLayouts/slideLayout6.xml" Id="rId6" /><Relationship Type="http://schemas.openxmlformats.org/officeDocument/2006/relationships/slideLayout" Target="/ppt/slideLayouts/slideLayout7.xml" Id="rId7" /><Relationship Type="http://schemas.openxmlformats.org/officeDocument/2006/relationships/slideLayout" Target="/ppt/slideLayouts/slideLayout8.xml" Id="rId8" /><Relationship Type="http://schemas.openxmlformats.org/officeDocument/2006/relationships/slideLayout" Target="/ppt/slideLayouts/slideLayout9.xml" Id="rId9" /><Relationship Type="http://schemas.openxmlformats.org/officeDocument/2006/relationships/slideLayout" Target="/ppt/slideLayouts/slideLayout10.xml" Id="rId10" /><Relationship Type="http://schemas.openxmlformats.org/officeDocument/2006/relationships/slideLayout" Target="/ppt/slideLayouts/slideLayout11.xml" Id="rId11" /><Relationship Type="http://schemas.openxmlformats.org/officeDocument/2006/relationships/theme" Target="/ppt/theme/theme1.xml" Id="rId12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-1-1.png" Id="rId1" /><Relationship Type="http://schemas.openxmlformats.org/officeDocument/2006/relationships/slideLayout" Target="/ppt/slideLayouts/slideLayout2.xml" Id="rId2" /><Relationship Type="http://schemas.openxmlformats.org/officeDocument/2006/relationships/notesSlide" Target="/ppt/notesSlides/notesSlide1.xml" Id="rId3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slideLayout" Target="/ppt/slideLayouts/slideLayout11.xml" Id="rId1" /><Relationship Type="http://schemas.openxmlformats.org/officeDocument/2006/relationships/notesSlide" Target="/ppt/notesSlides/notesSlide10.xml" Id="rId2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image" Target="/ppt/media/image-2-1.png" Id="rId1" /><Relationship Type="http://schemas.openxmlformats.org/officeDocument/2006/relationships/slideLayout" Target="/ppt/slideLayouts/slideLayout3.xml" Id="rId2" /><Relationship Type="http://schemas.openxmlformats.org/officeDocument/2006/relationships/notesSlide" Target="/ppt/notesSlides/notesSlide2.xml" Id="rId3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image" Target="/ppt/media/image-3-1.png" Id="rId1" /><Relationship Type="http://schemas.openxmlformats.org/officeDocument/2006/relationships/slideLayout" Target="/ppt/slideLayouts/slideLayout4.xml" Id="rId2" /><Relationship Type="http://schemas.openxmlformats.org/officeDocument/2006/relationships/notesSlide" Target="/ppt/notesSlides/notesSlide3.xml" Id="rId3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5.xml" Id="rId1" /><Relationship Type="http://schemas.openxmlformats.org/officeDocument/2006/relationships/notesSlide" Target="/ppt/notesSlides/notesSlide4.xml" Id="rId2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image" Target="/ppt/media/image-5-1.png" Id="rId1" /><Relationship Type="http://schemas.openxmlformats.org/officeDocument/2006/relationships/slideLayout" Target="/ppt/slideLayouts/slideLayout6.xml" Id="rId2" /><Relationship Type="http://schemas.openxmlformats.org/officeDocument/2006/relationships/notesSlide" Target="/ppt/notesSlides/notesSlide5.xml" Id="rId3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image" Target="/ppt/media/image-6-1.png" Id="rId1" /><Relationship Type="http://schemas.openxmlformats.org/officeDocument/2006/relationships/image" Target="/ppt/media/image-6-2.png" Id="rId2" /><Relationship Type="http://schemas.openxmlformats.org/officeDocument/2006/relationships/image" Target="/ppt/media/image-6-3.svg" Id="rId3" /><Relationship Type="http://schemas.openxmlformats.org/officeDocument/2006/relationships/image" Target="/ppt/media/image-6-4.png" Id="rId4" /><Relationship Type="http://schemas.openxmlformats.org/officeDocument/2006/relationships/image" Target="/ppt/media/image-6-5.png" Id="rId5" /><Relationship Type="http://schemas.openxmlformats.org/officeDocument/2006/relationships/image" Target="/ppt/media/image-6-6.svg" Id="rId6" /><Relationship Type="http://schemas.openxmlformats.org/officeDocument/2006/relationships/image" Target="/ppt/media/image-6-7.png" Id="rId7" /><Relationship Type="http://schemas.openxmlformats.org/officeDocument/2006/relationships/image" Target="/ppt/media/image-6-8.png" Id="rId8" /><Relationship Type="http://schemas.openxmlformats.org/officeDocument/2006/relationships/image" Target="/ppt/media/image-6-9.svg" Id="rId9" /><Relationship Type="http://schemas.openxmlformats.org/officeDocument/2006/relationships/slideLayout" Target="/ppt/slideLayouts/slideLayout7.xml" Id="rId10" /><Relationship Type="http://schemas.openxmlformats.org/officeDocument/2006/relationships/notesSlide" Target="/ppt/notesSlides/notesSlide6.xml" Id="rId11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image" Target="/ppt/media/image-7-1.png" Id="rId1" /><Relationship Type="http://schemas.openxmlformats.org/officeDocument/2006/relationships/slideLayout" Target="/ppt/slideLayouts/slideLayout8.xml" Id="rId2" /><Relationship Type="http://schemas.openxmlformats.org/officeDocument/2006/relationships/notesSlide" Target="/ppt/notesSlides/notesSlide7.xml" Id="rId3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image" Target="/ppt/media/image-8-1.png" Id="rId1" /><Relationship Type="http://schemas.openxmlformats.org/officeDocument/2006/relationships/slideLayout" Target="/ppt/slideLayouts/slideLayout9.xml" Id="rId2" /><Relationship Type="http://schemas.openxmlformats.org/officeDocument/2006/relationships/notesSlide" Target="/ppt/notesSlides/notesSlide8.xml" Id="rId3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image" Target="/ppt/media/image-9-1.png" Id="rId1" /><Relationship Type="http://schemas.openxmlformats.org/officeDocument/2006/relationships/slideLayout" Target="/ppt/slideLayouts/slideLayout10.xml" Id="rId2" /><Relationship Type="http://schemas.openxmlformats.org/officeDocument/2006/relationships/notesSlide" Target="/ppt/notesSlides/notesSlide9.xml" Id="rId3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Analyzing 3,900 purchases to uncover spending patterns, customer segments, and product preferences that drive strategic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86408"/>
            <a:ext cx="81139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Strategic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48815"/>
            <a:ext cx="4196358" cy="2810947"/>
          </a:xfrm>
          <a:prstGeom prst="roundRect">
            <a:avLst>
              <a:gd name="adj" fmla="val 5205"/>
            </a:avLst>
          </a:prstGeom>
          <a:solidFill>
            <a:srgbClr val="E5F9F2">
              <a:alpha val="95000"/>
            </a:srgbClr>
          </a:solidFill>
          <a:ln w="30480">
            <a:solidFill>
              <a:srgbClr val="B7D5C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1948815"/>
            <a:ext cx="121920" cy="2810947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206109"/>
            <a:ext cx="28813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2696527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Promote exclusive benefits to convert repeat buyers. Target 980 loyal customers already showing subscription potential.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1948815"/>
            <a:ext cx="4196358" cy="2810947"/>
          </a:xfrm>
          <a:prstGeom prst="roundRect">
            <a:avLst>
              <a:gd name="adj" fmla="val 5205"/>
            </a:avLst>
          </a:prstGeom>
          <a:solidFill>
            <a:srgbClr val="E5F9F2">
              <a:alpha val="95000"/>
            </a:srgbClr>
          </a:solidFill>
          <a:ln w="30480">
            <a:solidFill>
              <a:srgbClr val="B7D5CA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1948815"/>
            <a:ext cx="121920" cy="2810947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2206109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Customer Loyalty Programs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3050858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Reward repeat buyers to accelerate movement into the "Loyal" segment (currently 80% of customer base).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1948815"/>
            <a:ext cx="4196358" cy="2810947"/>
          </a:xfrm>
          <a:prstGeom prst="roundRect">
            <a:avLst>
              <a:gd name="adj" fmla="val 5205"/>
            </a:avLst>
          </a:prstGeom>
          <a:solidFill>
            <a:srgbClr val="E5F9F2">
              <a:alpha val="95000"/>
            </a:srgbClr>
          </a:solidFill>
          <a:ln w="30480">
            <a:solidFill>
              <a:srgbClr val="B7D5CA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1948815"/>
            <a:ext cx="121920" cy="2810947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2206109"/>
            <a:ext cx="33630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Review Discount Policy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2696527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Balance sales boosts with margin control. 839 high-spenders use discounts—optimize pricing strategy.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4986576"/>
            <a:ext cx="4196358" cy="2456617"/>
          </a:xfrm>
          <a:prstGeom prst="roundRect">
            <a:avLst>
              <a:gd name="adj" fmla="val 5956"/>
            </a:avLst>
          </a:prstGeom>
          <a:solidFill>
            <a:srgbClr val="E5F9F2">
              <a:alpha val="95000"/>
            </a:srgbClr>
          </a:solidFill>
          <a:ln w="30480">
            <a:solidFill>
              <a:srgbClr val="B7D5CA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63310" y="4986576"/>
            <a:ext cx="121920" cy="2456617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17" name="Text 15"/>
          <p:cNvSpPr/>
          <p:nvPr/>
        </p:nvSpPr>
        <p:spPr>
          <a:xfrm>
            <a:off x="1142524" y="5243870"/>
            <a:ext cx="28657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Product Positioning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142524" y="5734288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Highlight top-rated products (Gloves, Sandals, Boots) and best-sellers (Blouse, Jewelry) in marketing campaigns.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5216962" y="4986576"/>
            <a:ext cx="4196358" cy="2456617"/>
          </a:xfrm>
          <a:prstGeom prst="roundRect">
            <a:avLst>
              <a:gd name="adj" fmla="val 5956"/>
            </a:avLst>
          </a:prstGeom>
          <a:solidFill>
            <a:srgbClr val="E5F9F2">
              <a:alpha val="95000"/>
            </a:srgbClr>
          </a:solidFill>
          <a:ln w="30480">
            <a:solidFill>
              <a:srgbClr val="B7D5CA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186482" y="4986576"/>
            <a:ext cx="121920" cy="2456617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21" name="Text 19"/>
          <p:cNvSpPr/>
          <p:nvPr/>
        </p:nvSpPr>
        <p:spPr>
          <a:xfrm>
            <a:off x="5565696" y="52438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5565696" y="5734288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Focus on high-revenue young adults and express-shipping users (avg $60.48 vs $58.46 standard).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324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473" y="607457"/>
            <a:ext cx="5522357" cy="690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Dataset Overview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259473" y="1739265"/>
            <a:ext cx="2348508" cy="728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700"/>
              </a:lnSpc>
              <a:buNone/>
            </a:pPr>
            <a:r>
              <a:rPr lang="en-US" sz="57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3,900</a:t>
            </a:r>
            <a:endParaRPr lang="en-US" sz="5700" dirty="0"/>
          </a:p>
        </p:txBody>
      </p:sp>
      <p:sp>
        <p:nvSpPr>
          <p:cNvPr id="5" name="Text 2"/>
          <p:cNvSpPr/>
          <p:nvPr/>
        </p:nvSpPr>
        <p:spPr>
          <a:xfrm>
            <a:off x="6259473" y="2744152"/>
            <a:ext cx="234850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Total Purchases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259473" y="3221712"/>
            <a:ext cx="2348508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Transactions analyzed across all categories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8884087" y="1739265"/>
            <a:ext cx="2348508" cy="728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700"/>
              </a:lnSpc>
              <a:buNone/>
            </a:pPr>
            <a:r>
              <a:rPr lang="en-US" sz="57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18</a:t>
            </a:r>
            <a:endParaRPr lang="en-US" sz="5700" dirty="0"/>
          </a:p>
        </p:txBody>
      </p:sp>
      <p:sp>
        <p:nvSpPr>
          <p:cNvPr id="8" name="Text 5"/>
          <p:cNvSpPr/>
          <p:nvPr/>
        </p:nvSpPr>
        <p:spPr>
          <a:xfrm>
            <a:off x="8884087" y="2744152"/>
            <a:ext cx="234850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 Points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8884087" y="3221712"/>
            <a:ext cx="2348508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Key features per transaction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11508700" y="1739265"/>
            <a:ext cx="2348508" cy="728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700"/>
              </a:lnSpc>
              <a:buNone/>
            </a:pPr>
            <a:r>
              <a:rPr lang="en-US" sz="57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50</a:t>
            </a:r>
            <a:endParaRPr lang="en-US" sz="5700" dirty="0"/>
          </a:p>
        </p:txBody>
      </p:sp>
      <p:sp>
        <p:nvSpPr>
          <p:cNvPr id="11" name="Text 8"/>
          <p:cNvSpPr/>
          <p:nvPr/>
        </p:nvSpPr>
        <p:spPr>
          <a:xfrm>
            <a:off x="11508700" y="2744152"/>
            <a:ext cx="234850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Locations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1508700" y="3221712"/>
            <a:ext cx="2348508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Geographic coverage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8884087" y="4480560"/>
            <a:ext cx="2348508" cy="728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700"/>
              </a:lnSpc>
              <a:buNone/>
            </a:pPr>
            <a:r>
              <a:rPr lang="en-US" sz="57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25</a:t>
            </a:r>
            <a:endParaRPr lang="en-US" sz="5700" dirty="0"/>
          </a:p>
        </p:txBody>
      </p:sp>
      <p:sp>
        <p:nvSpPr>
          <p:cNvPr id="14" name="Text 11"/>
          <p:cNvSpPr/>
          <p:nvPr/>
        </p:nvSpPr>
        <p:spPr>
          <a:xfrm>
            <a:off x="8884087" y="5485448"/>
            <a:ext cx="234850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Products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8884087" y="5963007"/>
            <a:ext cx="2348508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Unique items tracked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6259473" y="6564868"/>
            <a:ext cx="7597854" cy="1060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Dataset includes customer demographics, purchase details, shopping behavior, and subscription status. Only 37 missing values in Review Rating column.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6503" y="468630"/>
            <a:ext cx="6178391" cy="532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 Preparation &amp; Cleaning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596503" y="1427202"/>
            <a:ext cx="2371606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Python Analysis Steps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596503" y="1863804"/>
            <a:ext cx="6510814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Imported dataset using pandas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596503" y="2196227"/>
            <a:ext cx="6510814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Explored structure with df.info() and .describe()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596503" y="2528649"/>
            <a:ext cx="6510814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Imputed missing Review Ratings using median by category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596503" y="2861072"/>
            <a:ext cx="6510814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Standardized columns to snake case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596503" y="3193494"/>
            <a:ext cx="6510814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Created age_group and purchase_frequency_days features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596503" y="3525917"/>
            <a:ext cx="6510814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Dropped redundant promo_code_used column</a:t>
            </a:r>
            <a:endParaRPr lang="en-US" sz="130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0703" y="1448514"/>
            <a:ext cx="6510814" cy="6510814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7530703" y="8151019"/>
            <a:ext cx="6510814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Connected Python to PostgreSQL and loaded cleaned data for SQL analysis.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99009"/>
            <a:ext cx="65571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Key Statistical Insights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761417"/>
            <a:ext cx="6407944" cy="1821180"/>
          </a:xfrm>
          <a:prstGeom prst="roundRect">
            <a:avLst>
              <a:gd name="adj" fmla="val 11210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29958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Customer Age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486269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Average: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44 years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028224" y="3985260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Range: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18-70 years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761417"/>
            <a:ext cx="6408063" cy="1821180"/>
          </a:xfrm>
          <a:prstGeom prst="roundRect">
            <a:avLst>
              <a:gd name="adj" fmla="val 11210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62982" y="29958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Purchase Amount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62982" y="3486269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Average: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$59.76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662982" y="3985260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Range: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$20-$100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809411"/>
            <a:ext cx="6407944" cy="1821180"/>
          </a:xfrm>
          <a:prstGeom prst="roundRect">
            <a:avLst>
              <a:gd name="adj" fmla="val 11210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028224" y="50438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Review Rating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1028224" y="5534263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Average: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3.75/5.0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1028224" y="6033254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Range: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2.5-5.0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809411"/>
            <a:ext cx="6408063" cy="1821180"/>
          </a:xfrm>
          <a:prstGeom prst="roundRect">
            <a:avLst>
              <a:gd name="adj" fmla="val 11210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662982" y="50438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Previous Purchases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662982" y="5534263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Average: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25 orders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662982" y="6033254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Range: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1-50 orders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6138" y="421243"/>
            <a:ext cx="3830003" cy="478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Revenue Analysis</a:t>
            </a:r>
            <a:endParaRPr lang="en-US" sz="3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6138" y="1206341"/>
            <a:ext cx="13558123" cy="759249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36138" y="8971121"/>
            <a:ext cx="13558123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Male customers generate 2.1x more revenue than female customers. Non-subscribers contribute 73% of total revenue despite similar average spend ($59.87 vs $59.49).</a:t>
            </a: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0571"/>
            <a:ext cx="69545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Customer Segmentation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3347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Loyal Customers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38218"/>
            <a:ext cx="3785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3,116 customers</a:t>
            </a:r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(80% of base)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37209"/>
            <a:ext cx="3785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Highest value segment with consistent purchasing patterns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47717" y="4035623"/>
            <a:ext cx="339328" cy="33932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937790" y="2121575"/>
            <a:ext cx="30856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Returning Customers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9937790" y="2611993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701 customers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(18% of base)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9937790" y="3110984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Growing segment with repeat purchase potential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44326" y="2651998"/>
            <a:ext cx="339328" cy="33932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937790" y="45741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New Customers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9937790" y="5064562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83 customers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(2% of base)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9937790" y="5563553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Opportunity for conversion and retention strategies</a:t>
            </a:r>
            <a:endParaRPr lang="en-US" sz="175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pic>
        <p:nvPicPr>
          <p:cNvPr id="17" name="Image 5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44326" y="5419249"/>
            <a:ext cx="339328" cy="339328"/>
          </a:xfrm>
          <a:prstGeom prst="rect">
            <a:avLst/>
          </a:prstGeom>
        </p:spPr>
      </p:pic>
      <p:sp>
        <p:nvSpPr>
          <p:cNvPr id="18" name="Text 10"/>
          <p:cNvSpPr/>
          <p:nvPr/>
        </p:nvSpPr>
        <p:spPr>
          <a:xfrm>
            <a:off x="793790" y="674310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Customers with &gt;5 purchases show strong subscription potential: 980 repeat buyers are subscribers vs 2,583 non-subscribers.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6621" y="460891"/>
            <a:ext cx="6421755" cy="523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2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Product Performance Insights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586621" y="1403628"/>
            <a:ext cx="2103834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Top-Rated Products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86621" y="1833086"/>
            <a:ext cx="6524149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Font typeface="+mj-lt"/>
              <a:buAutoNum type="arabicPeriod" startAt="1"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Gloves (3.86 rating)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586621" y="2159794"/>
            <a:ext cx="6524149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Font typeface="+mj-lt"/>
              <a:buAutoNum type="arabicPeriod" startAt="2"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Sandals (3.84 rating)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586621" y="2486501"/>
            <a:ext cx="6524149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Font typeface="+mj-lt"/>
              <a:buAutoNum type="arabicPeriod" startAt="3"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Boots (3.82 rating)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586621" y="2813209"/>
            <a:ext cx="6524149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Font typeface="+mj-lt"/>
              <a:buAutoNum type="arabicPeriod" startAt="4"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Hat (3.80 rating)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586621" y="3139916"/>
            <a:ext cx="6524149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Font typeface="+mj-lt"/>
              <a:buAutoNum type="arabicPeriod" startAt="5"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Skirt (3.78 rating)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586621" y="3575566"/>
            <a:ext cx="2772489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Most Discount-Dependent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86621" y="4005024"/>
            <a:ext cx="6524149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Font typeface="+mj-lt"/>
              <a:buAutoNum type="arabicPeriod" startAt="1"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Hat (50% discounted)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586621" y="4331732"/>
            <a:ext cx="6524149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Font typeface="+mj-lt"/>
              <a:buAutoNum type="arabicPeriod" startAt="2"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Sneakers (49% discounted)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586621" y="4658439"/>
            <a:ext cx="6524149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Font typeface="+mj-lt"/>
              <a:buAutoNum type="arabicPeriod" startAt="3"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Coat (49% discounted)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586621" y="4985147"/>
            <a:ext cx="6524149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Font typeface="+mj-lt"/>
              <a:buAutoNum type="arabicPeriod" startAt="4"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Sweater (48% discounted)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586621" y="5311854"/>
            <a:ext cx="6524149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Font typeface="+mj-lt"/>
              <a:buAutoNum type="arabicPeriod" startAt="5"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Pants (47% discounted)</a:t>
            </a:r>
            <a:endParaRPr lang="en-US" sz="1300" dirty="0"/>
          </a:p>
        </p:txBody>
      </p:sp>
      <p:pic>
        <p:nvPicPr>
          <p:cNvPr id="1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7250" y="1424583"/>
            <a:ext cx="6524149" cy="6524149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7527250" y="8137208"/>
            <a:ext cx="6524149" cy="536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839 customers used discounts but still spent above average ($60), indicating price sensitivity doesn't always mean lower value.</a:t>
            </a:r>
            <a:endParaRPr lang="en-US" sz="13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6138" y="421243"/>
            <a:ext cx="6310312" cy="478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Age Group Revenue Distribution</a:t>
            </a:r>
            <a:endParaRPr lang="en-US" sz="3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6138" y="1206341"/>
            <a:ext cx="13558123" cy="759249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36138" y="8971121"/>
            <a:ext cx="13558123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Young adults lead revenue generation, followed closely by middle-aged customers. Revenue distribution is relatively balanced across age groups, suggesting broad market appeal.</a:t>
            </a: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45976"/>
            <a:ext cx="64380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Interactive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Power BI dashboard provides real-time visualization of customer behavior, revenue trends, product performance, and segmentation insights for data-driven decision making.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2025-10-29T11:04:28Z</dcterms:created>
  <dcterms:modified xsi:type="dcterms:W3CDTF">2025-10-29T11:04:28Z</dcterms:modified>
</cp:coreProperties>
</file>